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96" r:id="rId3"/>
    <p:sldId id="301" r:id="rId4"/>
    <p:sldId id="302" r:id="rId5"/>
    <p:sldId id="288" r:id="rId6"/>
    <p:sldId id="262" r:id="rId7"/>
    <p:sldId id="263" r:id="rId8"/>
    <p:sldId id="278" r:id="rId9"/>
    <p:sldId id="297" r:id="rId10"/>
    <p:sldId id="256" r:id="rId11"/>
    <p:sldId id="303" r:id="rId12"/>
    <p:sldId id="275" r:id="rId13"/>
    <p:sldId id="271" r:id="rId14"/>
    <p:sldId id="272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2" autoAdjust="0"/>
    <p:restoredTop sz="94660"/>
  </p:normalViewPr>
  <p:slideViewPr>
    <p:cSldViewPr>
      <p:cViewPr varScale="1">
        <p:scale>
          <a:sx n="77" d="100"/>
          <a:sy n="77" d="100"/>
        </p:scale>
        <p:origin x="10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C754-1909-4D5E-B9F5-E1C11FA79E6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2DFB-E607-4607-B472-21D8B0853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A0D7A-E19E-4889-B4D6-7ECFBAE67B45}" type="slidenum">
              <a:rPr lang="en-US"/>
              <a:pPr/>
              <a:t>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2CF09-DB4D-48EA-9067-BF43AA87874A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1B139-A7FB-47A7-9052-4BE8DC27A379}" type="slidenum">
              <a:rPr lang="en-US" sz="1200">
                <a:ea typeface="ＭＳ Ｐゴシック" pitchFamily="1" charset="-128"/>
              </a:rPr>
              <a:pPr algn="r"/>
              <a:t>6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BF4DED8-C7A8-4B03-891F-BF488F5C912B}" type="slidenum">
              <a:rPr lang="en-US" sz="1200">
                <a:latin typeface="Garamond" pitchFamily="18" charset="0"/>
                <a:ea typeface="ＭＳ Ｐゴシック" pitchFamily="1" charset="-128"/>
              </a:rPr>
              <a:pPr algn="r" eaLnBrk="0" hangingPunct="0"/>
              <a:t>6</a:t>
            </a:fld>
            <a:endParaRPr lang="en-US" sz="1200">
              <a:latin typeface="Garamond" pitchFamily="18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48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5176B-6394-4B3C-ABA7-1CE93CBCD559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1F640E-F0BB-4C0F-8689-88B0113FB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56E7-3AAE-4C50-AB08-CBD16B00BC5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411D-F859-4A50-BE8F-C0532D949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frm=1&amp;source=images&amp;cd=&amp;cad=rja&amp;uact=8&amp;ved=0ahUKEwjX2YKItMDJAhVDGj4KHRRUAT8QjRwIBQ&amp;url=https://www.nemours.org/content/dam/nemours/wwwv2/filebox/about/01195_naidhcimplan.pdf&amp;psig=AFQjCNHVzg0gLa6ZUlvsXi_YeDVFJzoXpA&amp;ust=144925668276679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lweb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physics.umanitoba.ca/nano/Nobel_medal.jpg&amp;imgrefurl=http://www.physics.umanitoba.ca/nano/research.html&amp;h=1013&amp;w=1013&amp;sz=162&amp;hl=en&amp;start=1&amp;um=1&amp;usg=__VAHH8FukfMnEZxyymYtB2ZgwNko=&amp;tbnid=DzIQfMg9b-O5kM:&amp;tbnh=150&amp;tbnw=150&amp;prev=/images?q=picture+of+the+nobel&amp;um=1&amp;hl=en&amp;rlz=1T4RNWN_enUS293US29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lweb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ockland Center"/>
          <p:cNvPicPr>
            <a:picLocks noChangeAspect="1" noChangeArrowheads="1"/>
          </p:cNvPicPr>
          <p:nvPr/>
        </p:nvPicPr>
        <p:blipFill>
          <a:blip r:embed="rId3" cstate="print">
            <a:lum bright="76000" contrast="-2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04800" y="1061773"/>
            <a:ext cx="8485188" cy="61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0033CC"/>
                </a:solidFill>
                <a:ea typeface="ＭＳ Ｐゴシック" pitchFamily="-65" charset="-128"/>
              </a:rPr>
              <a:t>Sharing Resources: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  <a:ea typeface="ＭＳ Ｐゴシック" pitchFamily="-65" charset="-128"/>
              </a:rPr>
              <a:t>Best Practices to Turn NICL into Gold  </a:t>
            </a:r>
            <a:endParaRPr lang="en-US" sz="2800" b="1" dirty="0" smtClean="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400" b="1" dirty="0" smtClean="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ea typeface="ＭＳ Ｐゴシック" pitchFamily="-65" charset="-128"/>
              </a:rPr>
              <a:t>Katia Sol-Church, PhD</a:t>
            </a:r>
          </a:p>
          <a:p>
            <a:pPr algn="ctr" eaLnBrk="0" hangingPunct="0">
              <a:spcBef>
                <a:spcPct val="50000"/>
              </a:spcBef>
            </a:pPr>
            <a:endParaRPr lang="en-US" sz="900" b="1" dirty="0" smtClean="0">
              <a:ea typeface="ＭＳ Ｐゴシック" pitchFamily="-65" charset="-128"/>
            </a:endParaRPr>
          </a:p>
          <a:p>
            <a:pPr algn="ctr" eaLnBrk="0" hangingPunct="0"/>
            <a:r>
              <a:rPr lang="en-US" sz="2000" b="1" dirty="0" smtClean="0">
                <a:ea typeface="ＭＳ Ｐゴシック" pitchFamily="-65" charset="-128"/>
              </a:rPr>
              <a:t>Director Biomolecular Core Laboratory at Nemours</a:t>
            </a:r>
          </a:p>
          <a:p>
            <a:pPr algn="ctr" eaLnBrk="0" hangingPunct="0"/>
            <a:r>
              <a:rPr lang="en-US" sz="2000" b="1" dirty="0" smtClean="0">
                <a:ea typeface="ＭＳ Ｐゴシック" pitchFamily="-65" charset="-128"/>
              </a:rPr>
              <a:t>Research Associate Professor of Pediatrics at TJU</a:t>
            </a:r>
          </a:p>
          <a:p>
            <a:pPr algn="ctr" eaLnBrk="0" hangingPunct="0"/>
            <a:r>
              <a:rPr lang="en-US" sz="2000" b="1" dirty="0" smtClean="0">
                <a:ea typeface="ＭＳ Ｐゴシック" pitchFamily="-65" charset="-128"/>
              </a:rPr>
              <a:t>Co-Director DE-INBRE Centralized Research Instrumentation Core</a:t>
            </a:r>
          </a:p>
          <a:p>
            <a:pPr algn="ctr" eaLnBrk="0" hangingPunct="0"/>
            <a:r>
              <a:rPr lang="en-US" sz="2000" b="1" dirty="0" smtClean="0">
                <a:ea typeface="ＭＳ Ｐゴシック" pitchFamily="-65" charset="-128"/>
              </a:rPr>
              <a:t>Member of the DE-INBRE Management Team</a:t>
            </a:r>
          </a:p>
          <a:p>
            <a:pPr algn="ctr" eaLnBrk="0" hangingPunct="0"/>
            <a:endParaRPr lang="en-US" b="1" dirty="0" smtClean="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b="1" dirty="0" smtClean="0"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 dirty="0">
              <a:solidFill>
                <a:srgbClr val="0033CC"/>
              </a:solidFill>
              <a:ea typeface="ＭＳ Ｐゴシック" pitchFamily="-65" charset="-128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 dirty="0">
              <a:solidFill>
                <a:srgbClr val="0033CC"/>
              </a:solidFill>
              <a:ea typeface="ＭＳ Ｐゴシック" pitchFamily="-65" charset="-128"/>
            </a:endParaRPr>
          </a:p>
          <a:p>
            <a:pPr algn="r" eaLnBrk="0" hangingPunct="0">
              <a:lnSpc>
                <a:spcPct val="30000"/>
              </a:lnSpc>
              <a:spcBef>
                <a:spcPct val="50000"/>
              </a:spcBef>
            </a:pPr>
            <a:endParaRPr lang="en-US" sz="2400" dirty="0">
              <a:solidFill>
                <a:srgbClr val="0033CC"/>
              </a:solidFill>
              <a:ea typeface="ＭＳ Ｐゴシック" pitchFamily="-65" charset="-128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38125" y="168275"/>
            <a:ext cx="8624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Annual INBRE PI Meeting, December 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, 2015. NIH </a:t>
            </a:r>
            <a:r>
              <a:rPr lang="en-US" sz="2400" b="1" dirty="0" err="1" smtClean="0"/>
              <a:t>Bethesday</a:t>
            </a:r>
            <a:r>
              <a:rPr lang="en-US" sz="2400" b="1" dirty="0" smtClean="0"/>
              <a:t> MD</a:t>
            </a:r>
          </a:p>
          <a:p>
            <a:pPr algn="ctr"/>
            <a:endParaRPr lang="en-US" sz="2400" b="1" dirty="0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76200" y="533400"/>
            <a:ext cx="89154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2" descr="https://encrypted-tbn0.gstatic.com/images?q=tbn:ANd9GcSfCafYrw-JzCHnL5jpr6NLQ9OoCCjrbM_idH2ydpcVwHM9d3s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8200" y="5486400"/>
            <a:ext cx="2057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 descr="U:\Powerpnt\nemours_logo_2004_600x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638800"/>
            <a:ext cx="1969282" cy="7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2667" r="19000" b="7333"/>
          <a:stretch>
            <a:fillRect/>
          </a:stretch>
        </p:blipFill>
        <p:spPr bwMode="auto">
          <a:xfrm>
            <a:off x="228600" y="228600"/>
            <a:ext cx="484885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01" t="11785" r="19695" b="7401"/>
          <a:stretch>
            <a:fillRect/>
          </a:stretch>
        </p:blipFill>
        <p:spPr bwMode="auto">
          <a:xfrm>
            <a:off x="5505450" y="2743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682" t="13469" r="19695" b="7401"/>
          <a:stretch>
            <a:fillRect/>
          </a:stretch>
        </p:blipFill>
        <p:spPr bwMode="auto">
          <a:xfrm>
            <a:off x="5159083" y="228600"/>
            <a:ext cx="38325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159" t="12313" r="20591" b="5464"/>
          <a:stretch>
            <a:fillRect/>
          </a:stretch>
        </p:blipFill>
        <p:spPr bwMode="auto">
          <a:xfrm>
            <a:off x="380999" y="3352800"/>
            <a:ext cx="373380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8748" t="11785" r="20642" b="5717"/>
          <a:stretch>
            <a:fillRect/>
          </a:stretch>
        </p:blipFill>
        <p:spPr bwMode="auto">
          <a:xfrm>
            <a:off x="2438400" y="3957638"/>
            <a:ext cx="3505200" cy="268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384175"/>
            <a:ext cx="89154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NICL :  Providing a Voice for the Cores</a:t>
            </a:r>
            <a:r>
              <a:rPr lang="en-US" sz="4000" b="1" i="1" dirty="0" smtClean="0">
                <a:latin typeface="Perpetua" pitchFamily="18" charset="0"/>
              </a:rPr>
              <a:t/>
            </a:r>
            <a:br>
              <a:rPr lang="en-US" sz="4000" b="1" i="1" dirty="0" smtClean="0">
                <a:latin typeface="Perpetua" pitchFamily="18" charset="0"/>
              </a:rPr>
            </a:br>
            <a:endParaRPr lang="en-US" b="1" i="1" dirty="0" smtClean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30725"/>
          </a:xfrm>
        </p:spPr>
        <p:txBody>
          <a:bodyPr>
            <a:normAutofit fontScale="62500" lnSpcReduction="20000"/>
          </a:bodyPr>
          <a:lstStyle/>
          <a:p>
            <a:pPr marL="344487" lvl="1" indent="0">
              <a:buFont typeface="Wingdings" pitchFamily="2" charset="2"/>
              <a:buNone/>
              <a:defRPr/>
            </a:pPr>
            <a:endParaRPr lang="en-US" sz="1600" b="1" dirty="0" smtClean="0">
              <a:latin typeface="Constantia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Establish Tools to Promote Information Exchange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NICL Website 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  <a:hlinkClick r:id="rId2"/>
              </a:rPr>
              <a:t>www.niclweb.org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VGN core Database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Invitation to NIH on Core Management</a:t>
            </a:r>
          </a:p>
          <a:p>
            <a:pPr lvl="1"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Provide Forums for Core Networking  and Education 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Leverage through *ABRF, an international association of core facilities *Regional Core Director meetings (NERLSCD),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IDeA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conferences (NERIC, NISBRE)</a:t>
            </a:r>
          </a:p>
          <a:p>
            <a:pPr lvl="1">
              <a:buNone/>
              <a:defRPr/>
            </a:pPr>
            <a:endParaRPr lang="en-US" sz="2000" dirty="0" smtClean="0">
              <a:latin typeface="Constantia" pitchFamily="18" charset="0"/>
            </a:endParaRPr>
          </a:p>
          <a:p>
            <a:pPr>
              <a:defRPr/>
            </a:pPr>
            <a:r>
              <a:rPr lang="en-US" b="1" dirty="0" smtClean="0"/>
              <a:t>Promote Resource Sharing (2010)</a:t>
            </a:r>
          </a:p>
          <a:p>
            <a:pPr lvl="1">
              <a:defRPr/>
            </a:pPr>
            <a:r>
              <a:rPr lang="en-US" sz="3200" dirty="0"/>
              <a:t>Establish “Fee Waivers” or “special pricing” to encourage Network interactions lower prices (subsidized). </a:t>
            </a:r>
            <a:r>
              <a:rPr lang="en-US" sz="3200" dirty="0" smtClean="0"/>
              <a:t>“</a:t>
            </a:r>
            <a:r>
              <a:rPr lang="en-US" sz="3200" dirty="0"/>
              <a:t>In-kind” services between core facilities</a:t>
            </a:r>
          </a:p>
          <a:p>
            <a:pPr lvl="1">
              <a:defRPr/>
            </a:pPr>
            <a:r>
              <a:rPr lang="en-US" sz="3200" dirty="0"/>
              <a:t>Road block might be institutional: not set-up for easy sharing (e.g. purchasing dept. have difficulties dealing with PO’s for outside customers). </a:t>
            </a:r>
          </a:p>
          <a:p>
            <a:pPr lvl="1">
              <a:defRPr/>
            </a:pPr>
            <a:r>
              <a:rPr lang="en-US" sz="3200" dirty="0" smtClean="0"/>
              <a:t>Memorandum </a:t>
            </a:r>
            <a:r>
              <a:rPr lang="en-US" sz="3200" dirty="0"/>
              <a:t>of Understanding (</a:t>
            </a:r>
            <a:r>
              <a:rPr lang="en-US" sz="3200" b="1" dirty="0"/>
              <a:t>MOU</a:t>
            </a:r>
            <a:r>
              <a:rPr lang="en-US" sz="3200" dirty="0"/>
              <a:t>): a standard document used for resource sharing by all cores in the NCRR Network </a:t>
            </a:r>
            <a:r>
              <a:rPr lang="en-US" sz="3200" dirty="0" smtClean="0"/>
              <a:t>  (</a:t>
            </a:r>
            <a:r>
              <a:rPr lang="en-US" sz="3200" b="1" dirty="0" smtClean="0">
                <a:solidFill>
                  <a:srgbClr val="FF0000"/>
                </a:solidFill>
              </a:rPr>
              <a:t>Tim Hunter</a:t>
            </a:r>
            <a:r>
              <a:rPr lang="en-US" sz="3200" dirty="0" smtClean="0"/>
              <a:t>)</a:t>
            </a:r>
            <a:endParaRPr lang="en-US" sz="3200" dirty="0"/>
          </a:p>
          <a:p>
            <a:pPr marL="344487" lvl="1" indent="0">
              <a:buFont typeface="Wingdings" pitchFamily="2" charset="2"/>
              <a:buNone/>
              <a:defRPr/>
            </a:pPr>
            <a:endParaRPr lang="en-US" sz="32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22000" r="53280" b="8667"/>
          <a:stretch>
            <a:fillRect/>
          </a:stretch>
        </p:blipFill>
        <p:spPr bwMode="auto">
          <a:xfrm>
            <a:off x="457200" y="228600"/>
            <a:ext cx="66294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2398455"/>
            <a:ext cx="2057400" cy="255454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North</a:t>
            </a:r>
          </a:p>
          <a:p>
            <a:pPr algn="ctr"/>
            <a:r>
              <a:rPr lang="en-US" sz="4000" b="1" dirty="0" smtClean="0"/>
              <a:t>East</a:t>
            </a:r>
          </a:p>
          <a:p>
            <a:pPr algn="ctr"/>
            <a:r>
              <a:rPr lang="en-US" sz="4000" b="1" dirty="0" smtClean="0"/>
              <a:t>Regional</a:t>
            </a:r>
          </a:p>
          <a:p>
            <a:pPr algn="ctr"/>
            <a:r>
              <a:rPr lang="en-US" sz="4000" b="1" dirty="0" smtClean="0"/>
              <a:t>MOU</a:t>
            </a:r>
            <a:endParaRPr lang="en-US" sz="4000" b="1" dirty="0"/>
          </a:p>
        </p:txBody>
      </p:sp>
      <p:sp>
        <p:nvSpPr>
          <p:cNvPr id="6" name="Right Arrow 5"/>
          <p:cNvSpPr/>
          <p:nvPr/>
        </p:nvSpPr>
        <p:spPr>
          <a:xfrm>
            <a:off x="228600" y="3048000"/>
            <a:ext cx="457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543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MOU DISCUSSION during NERIC 2015 (Bar Harbor, ME)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What type of things can we do as cores to strengthen partnership?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How can we capitalize on unique distributive strength across the north east INBREs</a:t>
            </a:r>
          </a:p>
          <a:p>
            <a:pPr lvl="5">
              <a:buFont typeface="Arial" pitchFamily="34" charset="0"/>
              <a:buChar char="•"/>
            </a:pPr>
            <a:endParaRPr lang="en-US" sz="2400" b="1" dirty="0" smtClean="0"/>
          </a:p>
          <a:p>
            <a:pPr algn="ctr">
              <a:buFontTx/>
              <a:buNone/>
            </a:pPr>
            <a:r>
              <a:rPr lang="en-US" sz="4800" b="1" dirty="0" smtClean="0"/>
              <a:t>Who’s Sharing?</a:t>
            </a:r>
          </a:p>
          <a:p>
            <a:pPr algn="ctr">
              <a:buFontTx/>
              <a:buNone/>
            </a:pPr>
            <a:r>
              <a:rPr lang="en-US" sz="4800" b="1" dirty="0" smtClean="0"/>
              <a:t>What?</a:t>
            </a:r>
          </a:p>
          <a:p>
            <a:pPr algn="ctr">
              <a:buFontTx/>
              <a:buNone/>
            </a:pPr>
            <a:r>
              <a:rPr lang="en-US" sz="4800" b="1" dirty="0" smtClean="0"/>
              <a:t>How?</a:t>
            </a:r>
          </a:p>
          <a:p>
            <a:pPr algn="ctr">
              <a:buFontTx/>
              <a:buNone/>
            </a:pPr>
            <a:r>
              <a:rPr lang="en-US" sz="4800" b="1" dirty="0" smtClean="0"/>
              <a:t>Can/Should We?</a:t>
            </a:r>
          </a:p>
          <a:p>
            <a:pPr lvl="5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algn="ctr"/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1750" t="24666" r="42500" b="22000"/>
          <a:stretch>
            <a:fillRect/>
          </a:stretch>
        </p:blipFill>
        <p:spPr bwMode="auto">
          <a:xfrm>
            <a:off x="152400" y="228600"/>
            <a:ext cx="55778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581400" cy="30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03520" y="0"/>
            <a:ext cx="384048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/>
              <a:t>Database by the numbers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575 Total Cores listed</a:t>
            </a:r>
          </a:p>
          <a:p>
            <a:pPr algn="ctr"/>
            <a:r>
              <a:rPr lang="en-US" sz="2000" b="1" dirty="0" smtClean="0"/>
              <a:t>207 members of ABRF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149 in </a:t>
            </a:r>
            <a:r>
              <a:rPr lang="en-US" sz="2000" b="1" dirty="0" err="1" smtClean="0"/>
              <a:t>IDeA</a:t>
            </a:r>
            <a:r>
              <a:rPr lang="en-US" sz="2000" b="1" dirty="0" smtClean="0"/>
              <a:t> States</a:t>
            </a:r>
          </a:p>
          <a:p>
            <a:pPr algn="ctr"/>
            <a:r>
              <a:rPr lang="en-US" sz="2000" b="1" dirty="0" smtClean="0"/>
              <a:t>121 NICL Affiliates </a:t>
            </a:r>
          </a:p>
          <a:p>
            <a:pPr algn="ctr"/>
            <a:r>
              <a:rPr lang="en-US" sz="2000" b="1" dirty="0" smtClean="0"/>
              <a:t>92 COBRE (43 in North East </a:t>
            </a:r>
            <a:r>
              <a:rPr lang="en-US" sz="2000" b="1" dirty="0" err="1" smtClean="0"/>
              <a:t>IDeA</a:t>
            </a:r>
            <a:r>
              <a:rPr lang="en-US" sz="2000" b="1" dirty="0" smtClean="0"/>
              <a:t>)</a:t>
            </a:r>
          </a:p>
          <a:p>
            <a:pPr algn="ctr"/>
            <a:r>
              <a:rPr lang="en-US" sz="2000" b="1" dirty="0" smtClean="0"/>
              <a:t>75 INBRE (37 in North East </a:t>
            </a:r>
            <a:r>
              <a:rPr lang="en-US" sz="2000" b="1" dirty="0" err="1" smtClean="0"/>
              <a:t>IDeA</a:t>
            </a:r>
            <a:r>
              <a:rPr lang="en-US" sz="2000" b="1" dirty="0" smtClean="0"/>
              <a:t>)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962400"/>
            <a:ext cx="5105400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North East Regional “One of a Kind” </a:t>
            </a:r>
          </a:p>
          <a:p>
            <a:r>
              <a:rPr lang="en-US" sz="2000" dirty="0" smtClean="0"/>
              <a:t>CRISPR/Casp9	</a:t>
            </a:r>
            <a:r>
              <a:rPr lang="en-US" sz="2000" b="1" dirty="0" smtClean="0"/>
              <a:t>DE </a:t>
            </a:r>
          </a:p>
          <a:p>
            <a:r>
              <a:rPr lang="en-US" sz="2000" dirty="0" smtClean="0"/>
              <a:t>Speed </a:t>
            </a:r>
            <a:r>
              <a:rPr lang="en-US" sz="2000" dirty="0" err="1" smtClean="0"/>
              <a:t>Congenic</a:t>
            </a:r>
            <a:r>
              <a:rPr lang="en-US" sz="2000" dirty="0" smtClean="0"/>
              <a:t>	</a:t>
            </a:r>
            <a:r>
              <a:rPr lang="en-US" sz="2000" b="1" dirty="0" smtClean="0"/>
              <a:t>NH</a:t>
            </a:r>
          </a:p>
          <a:p>
            <a:r>
              <a:rPr lang="en-US" sz="2000" dirty="0" smtClean="0"/>
              <a:t>Next Generation Sequencing PGM	 </a:t>
            </a:r>
            <a:r>
              <a:rPr lang="en-US" sz="2000" b="1" dirty="0" smtClean="0"/>
              <a:t>DE</a:t>
            </a:r>
          </a:p>
          <a:p>
            <a:r>
              <a:rPr lang="en-US" sz="2000" dirty="0" smtClean="0"/>
              <a:t>Next Generation Sequencing </a:t>
            </a:r>
            <a:r>
              <a:rPr lang="en-US" sz="2000" dirty="0" err="1" smtClean="0"/>
              <a:t>PacBio</a:t>
            </a:r>
            <a:r>
              <a:rPr lang="en-US" sz="2000" dirty="0" smtClean="0"/>
              <a:t> </a:t>
            </a:r>
            <a:r>
              <a:rPr lang="en-US" sz="2000" b="1" dirty="0" smtClean="0"/>
              <a:t>DE</a:t>
            </a:r>
          </a:p>
          <a:p>
            <a:r>
              <a:rPr lang="en-US" sz="2000" dirty="0" smtClean="0"/>
              <a:t>Small-Angle Neutron Scattering  </a:t>
            </a:r>
            <a:r>
              <a:rPr lang="en-US" sz="2000" b="1" dirty="0" smtClean="0"/>
              <a:t>VT</a:t>
            </a:r>
          </a:p>
          <a:p>
            <a:r>
              <a:rPr lang="en-US" sz="2000" dirty="0" smtClean="0"/>
              <a:t>Bioinformatics Hubs : 	Genomics </a:t>
            </a:r>
            <a:r>
              <a:rPr lang="en-US" sz="2000" b="1" dirty="0" smtClean="0"/>
              <a:t>DE</a:t>
            </a:r>
          </a:p>
          <a:p>
            <a:r>
              <a:rPr lang="en-US" sz="2000" b="1" dirty="0" smtClean="0"/>
              <a:t>			</a:t>
            </a:r>
            <a:r>
              <a:rPr lang="en-US" sz="2000" dirty="0" smtClean="0"/>
              <a:t>Proteomics </a:t>
            </a:r>
            <a:r>
              <a:rPr lang="en-US" sz="2000" b="1" dirty="0" smtClean="0"/>
              <a:t>VT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04634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Share best practice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Cores as mentors  (</a:t>
            </a:r>
            <a:r>
              <a:rPr lang="en-US" sz="2400" b="1" dirty="0" smtClean="0">
                <a:solidFill>
                  <a:srgbClr val="FF0000"/>
                </a:solidFill>
              </a:rPr>
              <a:t>travel funds, educational funds</a:t>
            </a:r>
            <a:r>
              <a:rPr lang="en-US" sz="2400" b="1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Technical training of core staff (site visit, training on site)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Core Operation (Business models, price setting, how find market for services, teach path to sustainability)</a:t>
            </a:r>
          </a:p>
          <a:p>
            <a:pPr lvl="2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Stream line common processes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Adopt similar forms and application process for Core fee waivers/Core Center Access Award (DE and ME)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Share Core user forms to increase compliance to NIH citation and publication guidelines.  (VT and DE)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Share SOPs</a:t>
            </a:r>
          </a:p>
          <a:p>
            <a:pPr lvl="2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Identify and adopt tools (</a:t>
            </a:r>
            <a:r>
              <a:rPr lang="en-US" sz="2400" b="1" dirty="0" smtClean="0">
                <a:solidFill>
                  <a:srgbClr val="FF0000"/>
                </a:solidFill>
              </a:rPr>
              <a:t>Software LIMS</a:t>
            </a:r>
            <a:r>
              <a:rPr lang="en-US" sz="2400" b="1" dirty="0" smtClean="0"/>
              <a:t>)  that enable cores to do a better job at impact monitoring and reporting (metrics, metrics , metrics…)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type of activities can we do as cores to strengthen </a:t>
            </a:r>
            <a:r>
              <a:rPr lang="en-US" sz="2400" b="1" dirty="0" err="1" smtClean="0"/>
              <a:t>IDeA</a:t>
            </a:r>
            <a:r>
              <a:rPr lang="en-US" sz="2400" b="1" dirty="0" smtClean="0"/>
              <a:t> partnership beyond the charge of the North East INBRE MOU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INBRE/COBRE/CTR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Alliance between the NICL  and NAIPI to promote sharing  starting at the Regional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National </a:t>
            </a:r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407515"/>
            <a:ext cx="70104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3600" b="1" dirty="0" smtClean="0"/>
              <a:t>What else can we do collectively?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endParaRPr lang="en-US" dirty="0" smtClean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52566"/>
            <a:ext cx="1447800" cy="1719634"/>
          </a:xfrm>
          <a:prstGeom prst="rect">
            <a:avLst/>
          </a:prstGeom>
          <a:noFill/>
        </p:spPr>
      </p:pic>
      <p:pic>
        <p:nvPicPr>
          <p:cNvPr id="5" name="Picture 4" descr="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876800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Outline</a:t>
            </a:r>
            <a:endParaRPr lang="en-US" sz="54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066800"/>
            <a:ext cx="8686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Introducing the Delaware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INBRE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Facilities and Operational </a:t>
            </a:r>
            <a:r>
              <a:rPr lang="en-US" sz="2800" b="1" dirty="0" smtClean="0"/>
              <a:t>M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800" b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b="1" dirty="0" smtClean="0"/>
              <a:t>Network of </a:t>
            </a:r>
            <a:r>
              <a:rPr lang="en-US" sz="2800" b="1" dirty="0" err="1" smtClean="0"/>
              <a:t>IDeA</a:t>
            </a:r>
            <a:r>
              <a:rPr lang="en-US" sz="2800" b="1" dirty="0" smtClean="0"/>
              <a:t> –funded Core Laboratories</a:t>
            </a:r>
          </a:p>
          <a:p>
            <a:pPr marL="1200150" lvl="2" indent="-285750">
              <a:spcBef>
                <a:spcPct val="20000"/>
              </a:spcBef>
            </a:pPr>
            <a:r>
              <a:rPr lang="en-US" sz="2800" b="1" dirty="0" smtClean="0"/>
              <a:t>NICL: A brief history in time</a:t>
            </a:r>
            <a:r>
              <a:rPr lang="en-US" sz="2800" b="1" noProof="0" dirty="0" smtClean="0"/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	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 Sharing </a:t>
            </a:r>
          </a:p>
          <a:p>
            <a:pPr marL="1200150" lvl="2" indent="-285750">
              <a:spcBef>
                <a:spcPct val="20000"/>
              </a:spcBef>
            </a:pPr>
            <a:r>
              <a:rPr lang="en-US" sz="2800" b="1" dirty="0" smtClean="0"/>
              <a:t>North Eastern Memorandum of Understanding</a:t>
            </a:r>
          </a:p>
          <a:p>
            <a:pPr marL="1200150" lvl="2" indent="-285750">
              <a:spcBef>
                <a:spcPct val="20000"/>
              </a:spcBef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we do collectively?</a:t>
            </a:r>
          </a:p>
          <a:p>
            <a:pPr marL="1200150" lvl="2" indent="-285750">
              <a:spcBef>
                <a:spcPct val="20000"/>
              </a:spcBef>
            </a:pPr>
            <a:r>
              <a:rPr lang="en-US" sz="2800" b="1" dirty="0" smtClean="0"/>
              <a:t>NICL and NAIPI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NBRE-3 Banner for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0"/>
            <a:ext cx="914400" cy="1545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41" descr="IDeALogo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898164" cy="1066800"/>
          </a:xfrm>
          <a:prstGeom prst="rect">
            <a:avLst/>
          </a:prstGeom>
          <a:noFill/>
        </p:spPr>
      </p:pic>
      <p:pic>
        <p:nvPicPr>
          <p:cNvPr id="8" name="Picture 7" descr="Logo_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505200"/>
            <a:ext cx="1371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21750" t="14000" r="19750" b="6000"/>
          <a:stretch>
            <a:fillRect/>
          </a:stretch>
        </p:blipFill>
        <p:spPr bwMode="auto">
          <a:xfrm>
            <a:off x="533400" y="228600"/>
            <a:ext cx="8305800" cy="63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2000" t="22000" r="41500" b="11333"/>
          <a:stretch>
            <a:fillRect/>
          </a:stretch>
        </p:blipFill>
        <p:spPr bwMode="auto">
          <a:xfrm>
            <a:off x="152400" y="200859"/>
            <a:ext cx="3124200" cy="658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57600" y="1295400"/>
            <a:ext cx="5334000" cy="4876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 for Service (High volume – Client base)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Rate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Rate Academic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Commercial or Medical (CLIA/CAP)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Collaborative Model (Limited volume – Project based)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Core at the Heart of Biomedical Research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Outreach Core (mentoring students and faculty at PUI)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Mixed operational model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 for service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="1" dirty="0" smtClean="0"/>
              <a:t>Collaborative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Mentoring student and PIs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7200" y="182880"/>
            <a:ext cx="4038600" cy="96012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Operational Models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Paradigm Shift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Balancing Act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faculty and professionals who direct/administer core facilities are required not only to provide scientific and technical expertise, but also to manage the business requirements of a service lab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2400" b="1" dirty="0" smtClean="0"/>
              <a:t>Budgeting</a:t>
            </a:r>
          </a:p>
          <a:p>
            <a:pPr lvl="1" eaLnBrk="1" hangingPunct="1"/>
            <a:r>
              <a:rPr lang="en-US" sz="2400" b="1" dirty="0" smtClean="0"/>
              <a:t>Accounting</a:t>
            </a:r>
          </a:p>
          <a:p>
            <a:pPr lvl="1" eaLnBrk="1" hangingPunct="1"/>
            <a:r>
              <a:rPr lang="en-US" sz="2400" b="1" dirty="0" smtClean="0"/>
              <a:t>Marketing</a:t>
            </a:r>
          </a:p>
          <a:p>
            <a:pPr lvl="1" eaLnBrk="1" hangingPunct="1"/>
            <a:r>
              <a:rPr lang="en-US" sz="2400" b="1" dirty="0" smtClean="0"/>
              <a:t>Promotion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67200" y="3581400"/>
            <a:ext cx="4876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/>
              <a:t>Reporting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/>
              <a:t>Evaluation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/>
              <a:t>Personnel management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/>
              <a:t>Long-range planning </a:t>
            </a:r>
          </a:p>
        </p:txBody>
      </p:sp>
      <p:pic>
        <p:nvPicPr>
          <p:cNvPr id="3077" name="Picture 5" descr="MCj0423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13144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8"/>
          <p:cNvSpPr>
            <a:spLocks noChangeArrowheads="1"/>
          </p:cNvSpPr>
          <p:nvPr/>
        </p:nvSpPr>
        <p:spPr bwMode="auto">
          <a:xfrm>
            <a:off x="1143000" y="228600"/>
            <a:ext cx="78486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ea typeface="ＭＳ Ｐゴシック" pitchFamily="1" charset="-128"/>
              </a:rPr>
              <a:t> </a:t>
            </a: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NIH, NCRR 2nd Biennial National </a:t>
            </a:r>
            <a:r>
              <a:rPr lang="en-US" dirty="0" err="1">
                <a:solidFill>
                  <a:srgbClr val="0033CC"/>
                </a:solidFill>
                <a:ea typeface="ＭＳ Ｐゴシック" pitchFamily="1" charset="-128"/>
              </a:rPr>
              <a:t>IDeA</a:t>
            </a: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 Symposium 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 of Biomedical Research Excellence (NISBRE)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Aug 6-8 2008, Washington DC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 --------------------------------------------------------------------------------</a:t>
            </a:r>
          </a:p>
          <a:p>
            <a:pPr algn="ctr">
              <a:spcBef>
                <a:spcPct val="50000"/>
              </a:spcBef>
            </a:pPr>
            <a:endParaRPr lang="en-US" sz="2800" dirty="0">
              <a:solidFill>
                <a:srgbClr val="0033CC"/>
              </a:solidFill>
              <a:ea typeface="ＭＳ Ｐゴシック" pitchFamily="1" charset="-128"/>
            </a:endParaRPr>
          </a:p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ea typeface="ＭＳ Ｐゴシック" pitchFamily="1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ea typeface="ＭＳ Ｐゴシック" pitchFamily="1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ea typeface="ＭＳ Ｐゴシック" pitchFamily="1" charset="-128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>
              <a:ea typeface="ＭＳ Ｐゴシック" pitchFamily="1" charset="-128"/>
            </a:endParaRPr>
          </a:p>
        </p:txBody>
      </p:sp>
      <p:pic>
        <p:nvPicPr>
          <p:cNvPr id="14339" name="Picture 41" descr="IDeALogo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3725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28600" y="1828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Core Breakout Session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900" b="1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46125" y="2514600"/>
            <a:ext cx="794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Provide a mentoring environment by making resources available to new COBRE/INBRE cores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sz="2000" b="1" dirty="0"/>
              <a:t>Provide a forum to discuss </a:t>
            </a:r>
            <a:r>
              <a:rPr lang="en-US" sz="2000" b="1" dirty="0" err="1"/>
              <a:t>IDeA</a:t>
            </a:r>
            <a:r>
              <a:rPr lang="en-US" sz="2000" b="1" dirty="0"/>
              <a:t> core management issues and share information/training on new technologies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sz="2000" b="1" dirty="0"/>
              <a:t>Help with long range planning and growth  (sustainable cores)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sz="2000" b="1" dirty="0"/>
              <a:t>Facilitate interaction/collaboration between </a:t>
            </a:r>
            <a:r>
              <a:rPr lang="en-US" sz="2000" b="1" dirty="0" err="1"/>
              <a:t>IDeA</a:t>
            </a:r>
            <a:r>
              <a:rPr lang="en-US" sz="2000" b="1" dirty="0"/>
              <a:t>-funded cores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sz="2000" b="1" dirty="0"/>
              <a:t> Promote </a:t>
            </a:r>
            <a:r>
              <a:rPr lang="en-US" sz="2000" b="1" dirty="0" err="1"/>
              <a:t>IDeA</a:t>
            </a:r>
            <a:r>
              <a:rPr lang="en-US" sz="2000" b="1" dirty="0"/>
              <a:t>-wide interaction/collaboration between cores’ customers (PIs)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IDeALogoWeb"/>
          <p:cNvPicPr>
            <a:picLocks noChangeAspect="1" noChangeArrowheads="1"/>
          </p:cNvPicPr>
          <p:nvPr/>
        </p:nvPicPr>
        <p:blipFill>
          <a:blip r:embed="rId3" cstate="print"/>
          <a:srcRect b="33333"/>
          <a:stretch>
            <a:fillRect/>
          </a:stretch>
        </p:blipFill>
        <p:spPr bwMode="auto">
          <a:xfrm>
            <a:off x="381000" y="76200"/>
            <a:ext cx="2228850" cy="1371600"/>
          </a:xfrm>
          <a:prstGeom prst="rect">
            <a:avLst/>
          </a:prstGeom>
          <a:noFill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886200" y="639763"/>
            <a:ext cx="4127500" cy="5794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Let’s get organized !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95400" y="1676400"/>
            <a:ext cx="6807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N</a:t>
            </a:r>
            <a:r>
              <a:rPr lang="en-US" sz="2400" b="1" dirty="0"/>
              <a:t>ational Network of</a:t>
            </a:r>
            <a:r>
              <a:rPr lang="en-US" sz="2400" b="1" u="sng" dirty="0"/>
              <a:t> </a:t>
            </a:r>
            <a:r>
              <a:rPr lang="en-US" sz="2400" b="1" u="sng" dirty="0" err="1"/>
              <a:t>I</a:t>
            </a:r>
            <a:r>
              <a:rPr lang="en-US" sz="2400" b="1" dirty="0" err="1"/>
              <a:t>DeA</a:t>
            </a:r>
            <a:r>
              <a:rPr lang="en-US" sz="2400" b="1" dirty="0"/>
              <a:t>-funded </a:t>
            </a:r>
            <a:r>
              <a:rPr lang="en-US" sz="2400" b="1" u="sng" dirty="0"/>
              <a:t>C</a:t>
            </a:r>
            <a:r>
              <a:rPr lang="en-US" sz="2400" b="1" dirty="0"/>
              <a:t>ore </a:t>
            </a:r>
            <a:r>
              <a:rPr lang="en-US" sz="2400" b="1" u="sng" dirty="0" smtClean="0"/>
              <a:t>L</a:t>
            </a:r>
            <a:r>
              <a:rPr lang="en-US" sz="2400" b="1" dirty="0" smtClean="0"/>
              <a:t>aboratories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667000" y="4857750"/>
            <a:ext cx="4800600" cy="1695450"/>
            <a:chOff x="2736" y="2784"/>
            <a:chExt cx="3024" cy="1068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416" y="2784"/>
              <a:ext cx="1344" cy="1068"/>
              <a:chOff x="4416" y="2784"/>
              <a:chExt cx="1344" cy="1068"/>
            </a:xfrm>
          </p:grpSpPr>
          <p:pic>
            <p:nvPicPr>
              <p:cNvPr id="7198" name="Picture 30" descr="u1676644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6" y="2832"/>
                <a:ext cx="666" cy="1020"/>
              </a:xfrm>
              <a:prstGeom prst="rect">
                <a:avLst/>
              </a:prstGeom>
              <a:noFill/>
            </p:spPr>
          </p:pic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5020" y="2784"/>
                <a:ext cx="740" cy="404"/>
                <a:chOff x="4992" y="1799"/>
                <a:chExt cx="740" cy="404"/>
              </a:xfrm>
            </p:grpSpPr>
            <p:sp>
              <p:nvSpPr>
                <p:cNvPr id="719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992" y="196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84" y="1799"/>
                  <a:ext cx="54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Tim</a:t>
                  </a:r>
                </a:p>
                <a:p>
                  <a:r>
                    <a:rPr lang="en-US"/>
                    <a:t>Hunter</a:t>
                  </a:r>
                </a:p>
              </p:txBody>
            </p:sp>
          </p:grpSp>
        </p:grpSp>
        <p:pic>
          <p:nvPicPr>
            <p:cNvPr id="7204" name="Picture 36" descr="5c_tai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3288"/>
              <a:ext cx="480" cy="480"/>
            </a:xfrm>
            <a:prstGeom prst="rect">
              <a:avLst/>
            </a:prstGeom>
            <a:noFill/>
          </p:spPr>
        </p:pic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3456" y="35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743200" y="3352800"/>
            <a:ext cx="4248150" cy="1428750"/>
            <a:chOff x="2736" y="1920"/>
            <a:chExt cx="2676" cy="900"/>
          </a:xfrm>
        </p:grpSpPr>
        <p:pic>
          <p:nvPicPr>
            <p:cNvPr id="7191" name="Picture 23" descr="5c_tai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2160"/>
              <a:ext cx="480" cy="480"/>
            </a:xfrm>
            <a:prstGeom prst="rect">
              <a:avLst/>
            </a:prstGeom>
            <a:noFill/>
          </p:spPr>
        </p:pic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3456" y="236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494" y="2112"/>
              <a:ext cx="7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Resource</a:t>
              </a:r>
            </a:p>
            <a:p>
              <a:pPr algn="ctr"/>
              <a:endParaRPr lang="en-US" sz="1200" b="1">
                <a:solidFill>
                  <a:srgbClr val="0033CC"/>
                </a:solidFill>
              </a:endParaRPr>
            </a:p>
            <a:p>
              <a:pPr algn="ctr"/>
              <a:r>
                <a:rPr lang="en-US" b="1">
                  <a:solidFill>
                    <a:srgbClr val="0033CC"/>
                  </a:solidFill>
                </a:rPr>
                <a:t>Sharing</a:t>
              </a:r>
            </a:p>
          </p:txBody>
        </p:sp>
        <p:pic>
          <p:nvPicPr>
            <p:cNvPr id="7209" name="Picture 41" descr="Nobel_meda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2" y="1920"/>
              <a:ext cx="900" cy="900"/>
            </a:xfrm>
            <a:prstGeom prst="rect">
              <a:avLst/>
            </a:prstGeom>
            <a:noFill/>
          </p:spPr>
        </p:pic>
      </p:grpSp>
      <p:sp>
        <p:nvSpPr>
          <p:cNvPr id="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22098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2800" b="1" i="1" dirty="0" smtClean="0">
                <a:latin typeface="Garamond" pitchFamily="18" charset="0"/>
              </a:rPr>
              <a:t>M</a:t>
            </a:r>
            <a:r>
              <a:rPr lang="en-US" sz="2800" b="1" i="1" dirty="0" smtClean="0">
                <a:effectLst/>
                <a:latin typeface="Garamond" pitchFamily="18" charset="0"/>
              </a:rPr>
              <a:t>ission is to promote and facilitate information exchange regarding the operation and  management of </a:t>
            </a:r>
            <a:r>
              <a:rPr lang="en-US" sz="2800" b="1" i="1" dirty="0" err="1" smtClean="0">
                <a:effectLst/>
                <a:latin typeface="Garamond" pitchFamily="18" charset="0"/>
              </a:rPr>
              <a:t>IDeA</a:t>
            </a:r>
            <a:r>
              <a:rPr lang="en-US" sz="2800" b="1" i="1" dirty="0" smtClean="0">
                <a:effectLst/>
                <a:latin typeface="Garamond" pitchFamily="18" charset="0"/>
              </a:rPr>
              <a:t>-funded core </a:t>
            </a:r>
            <a:r>
              <a:rPr lang="en-US" sz="2800" b="1" i="1" dirty="0" err="1" smtClean="0">
                <a:effectLst/>
                <a:latin typeface="Garamond" pitchFamily="18" charset="0"/>
              </a:rPr>
              <a:t>faciltities</a:t>
            </a:r>
            <a:r>
              <a:rPr lang="en-US" sz="2800" b="1" i="1" dirty="0" smtClean="0">
                <a:effectLst/>
                <a:latin typeface="Garamond" pitchFamily="18" charset="0"/>
              </a:rPr>
              <a:t> 	         </a:t>
            </a:r>
            <a:r>
              <a:rPr lang="en-US" sz="3100" b="1" dirty="0" smtClean="0">
                <a:solidFill>
                  <a:srgbClr val="FF0000"/>
                </a:solidFill>
                <a:effectLst/>
                <a:latin typeface="Garamond" pitchFamily="18" charset="0"/>
              </a:rPr>
              <a:t>NICL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384175"/>
            <a:ext cx="89154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NICL :  Providing a Voice for the Cores</a:t>
            </a:r>
            <a:r>
              <a:rPr lang="en-US" sz="4000" b="1" i="1" dirty="0" smtClean="0">
                <a:latin typeface="Perpetua" pitchFamily="18" charset="0"/>
              </a:rPr>
              <a:t/>
            </a:r>
            <a:br>
              <a:rPr lang="en-US" sz="4000" b="1" i="1" dirty="0" smtClean="0">
                <a:latin typeface="Perpetua" pitchFamily="18" charset="0"/>
              </a:rPr>
            </a:br>
            <a:endParaRPr lang="en-US" b="1" i="1" dirty="0" smtClean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30725"/>
          </a:xfrm>
        </p:spPr>
        <p:txBody>
          <a:bodyPr>
            <a:normAutofit fontScale="62500" lnSpcReduction="20000"/>
          </a:bodyPr>
          <a:lstStyle/>
          <a:p>
            <a:pPr marL="344487" lvl="1" indent="0">
              <a:buFont typeface="Wingdings" pitchFamily="2" charset="2"/>
              <a:buNone/>
              <a:defRPr/>
            </a:pPr>
            <a:endParaRPr lang="en-US" sz="1600" b="1" dirty="0" smtClean="0">
              <a:latin typeface="Constantia" pitchFamily="18" charset="0"/>
            </a:endParaRPr>
          </a:p>
          <a:p>
            <a:pPr>
              <a:defRPr/>
            </a:pPr>
            <a:r>
              <a:rPr lang="en-US" sz="2900" b="1" dirty="0" smtClean="0"/>
              <a:t>Establish Tools to Promote Information Exchange </a:t>
            </a:r>
          </a:p>
          <a:p>
            <a:pPr lvl="1">
              <a:defRPr/>
            </a:pPr>
            <a:r>
              <a:rPr lang="en-US" sz="2900" dirty="0" smtClean="0"/>
              <a:t>NICL Website (</a:t>
            </a:r>
            <a:r>
              <a:rPr lang="en-US" sz="2900" dirty="0" smtClean="0">
                <a:hlinkClick r:id="rId2"/>
              </a:rPr>
              <a:t>www.niclweb.org</a:t>
            </a:r>
            <a:r>
              <a:rPr lang="en-US" sz="2900" dirty="0" smtClean="0"/>
              <a:t>)</a:t>
            </a:r>
          </a:p>
          <a:p>
            <a:pPr lvl="1">
              <a:defRPr/>
            </a:pPr>
            <a:r>
              <a:rPr lang="en-US" sz="2900" dirty="0" smtClean="0"/>
              <a:t>VGN core Database</a:t>
            </a:r>
          </a:p>
          <a:p>
            <a:pPr lvl="1">
              <a:defRPr/>
            </a:pPr>
            <a:r>
              <a:rPr lang="en-US" sz="2900" dirty="0" smtClean="0"/>
              <a:t>NIH invites to participate in Core Management Workshops</a:t>
            </a:r>
          </a:p>
          <a:p>
            <a:pPr lvl="1">
              <a:defRPr/>
            </a:pPr>
            <a:endParaRPr lang="en-US" sz="2900" dirty="0"/>
          </a:p>
          <a:p>
            <a:pPr>
              <a:defRPr/>
            </a:pPr>
            <a:r>
              <a:rPr lang="en-US" sz="2900" b="1" dirty="0" smtClean="0"/>
              <a:t> Provide Forums for Core Networking  and Education  </a:t>
            </a:r>
          </a:p>
          <a:p>
            <a:pPr lvl="1">
              <a:defRPr/>
            </a:pPr>
            <a:r>
              <a:rPr lang="en-US" sz="2900" dirty="0" smtClean="0"/>
              <a:t>Leverage through </a:t>
            </a:r>
          </a:p>
          <a:p>
            <a:pPr lvl="2">
              <a:defRPr/>
            </a:pPr>
            <a:r>
              <a:rPr lang="en-US" sz="2500" dirty="0" smtClean="0"/>
              <a:t>ABRF  an international association of core facilities  (First Annual Meeting)</a:t>
            </a:r>
          </a:p>
          <a:p>
            <a:pPr lvl="2">
              <a:defRPr/>
            </a:pPr>
            <a:r>
              <a:rPr lang="en-US" sz="2500" dirty="0" smtClean="0"/>
              <a:t>NERLSCD Regional Core Director Meeting  (technology breakout)</a:t>
            </a:r>
          </a:p>
          <a:p>
            <a:pPr lvl="2">
              <a:defRPr/>
            </a:pPr>
            <a:r>
              <a:rPr lang="en-US" sz="2500" dirty="0" err="1" smtClean="0"/>
              <a:t>IDeA</a:t>
            </a:r>
            <a:r>
              <a:rPr lang="en-US" sz="2500" dirty="0" smtClean="0"/>
              <a:t> conferences:  Core track session sand workshops at NERIC, NISBRE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Promote Resource Sharing (2010)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Establish “Fee Waivers” or “special pricing” to encourage Network interactions lower prices (subsidized).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In-kind” services between core facilities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Road block might be institutional: not set-up for easy sharing (e.g. purchasing dept. have difficulties dealing with PO’s for outside customers). 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Memo of Understanding (MOU): a standard document used for resource sharing by all cores in the NCRR Network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(Tim Hunter)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4487" lvl="1" indent="0">
              <a:buFont typeface="Wingdings" pitchFamily="2" charset="2"/>
              <a:buNone/>
              <a:defRPr/>
            </a:pPr>
            <a:endParaRPr lang="en-US" sz="16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9000" t="42000" r="46544" b="31995"/>
          <a:stretch>
            <a:fillRect/>
          </a:stretch>
        </p:blipFill>
        <p:spPr bwMode="auto">
          <a:xfrm>
            <a:off x="457200" y="1143000"/>
            <a:ext cx="840819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686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&amp; Facilities Planning	Evolving Technology	Data Management </a:t>
            </a:r>
            <a:r>
              <a:rPr lang="en-US" sz="1400" b="1" dirty="0" smtClean="0"/>
              <a:t>&amp; Sharing          Future  Planning </a:t>
            </a:r>
          </a:p>
          <a:p>
            <a:pPr marL="3086100" lvl="6" indent="-342900">
              <a:spcBef>
                <a:spcPct val="20000"/>
              </a:spcBef>
            </a:pPr>
            <a:r>
              <a:rPr lang="en-US" sz="1200" b="1" dirty="0" smtClean="0"/>
              <a:t>	          </a:t>
            </a:r>
            <a:r>
              <a:rPr lang="en-US" sz="1400" b="1" dirty="0" smtClean="0"/>
              <a:t>Maintaining  Technical Currency 	                  </a:t>
            </a:r>
            <a:r>
              <a:rPr lang="en-US" sz="1600" b="1" dirty="0" smtClean="0"/>
              <a:t>Sustainability</a:t>
            </a:r>
            <a:r>
              <a:rPr lang="en-US" sz="1400" b="1" dirty="0" smtClean="0"/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1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1159"/>
            <a:ext cx="5008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MV Boli" pitchFamily="2" charset="0"/>
                <a:cs typeface="MV Boli" pitchFamily="2" charset="0"/>
              </a:rPr>
              <a:t>The learning curve</a:t>
            </a:r>
            <a:endParaRPr lang="en-US" sz="4400" b="1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871</Words>
  <Application>Microsoft Office PowerPoint</Application>
  <PresentationFormat>On-screen Show (4:3)</PresentationFormat>
  <Paragraphs>169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Constantia</vt:lpstr>
      <vt:lpstr>Garamond</vt:lpstr>
      <vt:lpstr>MV Boli</vt:lpstr>
      <vt:lpstr>Perpetua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Balancing Act</vt:lpstr>
      <vt:lpstr>PowerPoint Presentation</vt:lpstr>
      <vt:lpstr>Mission is to promote and facilitate information exchange regarding the operation and  management of IDeA-funded core faciltities           NICL</vt:lpstr>
      <vt:lpstr>NICL :  Providing a Voice for the Cores </vt:lpstr>
      <vt:lpstr>PowerPoint Presentation</vt:lpstr>
      <vt:lpstr>PowerPoint Presentation</vt:lpstr>
      <vt:lpstr>NICL :  Providing a Voice for the Cores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Nemours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ksolchur</dc:creator>
  <cp:lastModifiedBy>Timothy Hunter</cp:lastModifiedBy>
  <cp:revision>61</cp:revision>
  <dcterms:created xsi:type="dcterms:W3CDTF">2015-12-03T04:16:41Z</dcterms:created>
  <dcterms:modified xsi:type="dcterms:W3CDTF">2015-12-08T01:12:47Z</dcterms:modified>
</cp:coreProperties>
</file>